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22"/>
  </p:notesMasterIdLst>
  <p:sldIdLst>
    <p:sldId id="256" r:id="rId5"/>
    <p:sldId id="257" r:id="rId6"/>
    <p:sldId id="258" r:id="rId7"/>
    <p:sldId id="269" r:id="rId8"/>
    <p:sldId id="298" r:id="rId9"/>
    <p:sldId id="259" r:id="rId10"/>
    <p:sldId id="266" r:id="rId11"/>
    <p:sldId id="264" r:id="rId12"/>
    <p:sldId id="265" r:id="rId13"/>
    <p:sldId id="300" r:id="rId14"/>
    <p:sldId id="303" r:id="rId15"/>
    <p:sldId id="260" r:id="rId16"/>
    <p:sldId id="263" r:id="rId17"/>
    <p:sldId id="299" r:id="rId18"/>
    <p:sldId id="302" r:id="rId19"/>
    <p:sldId id="261" r:id="rId20"/>
    <p:sldId id="304" r:id="rId21"/>
  </p:sldIdLst>
  <p:sldSz cx="9144000" cy="5143500" type="screen16x9"/>
  <p:notesSz cx="6858000" cy="9144000"/>
  <p:embeddedFontLst>
    <p:embeddedFont>
      <p:font typeface="Advent Pro SemiBold" panose="020B0604020202020204" charset="0"/>
      <p:regular r:id="rId23"/>
      <p:bold r:id="rId24"/>
    </p:embeddedFont>
    <p:embeddedFont>
      <p:font typeface="Fira Sans Condensed Medium" panose="020B0604020202020204" charset="0"/>
      <p:regular r:id="rId25"/>
      <p:bold r:id="rId26"/>
      <p:italic r:id="rId27"/>
      <p:boldItalic r:id="rId28"/>
    </p:embeddedFont>
    <p:embeddedFont>
      <p:font typeface="Maven Pro" panose="020B0604020202020204" charset="0"/>
      <p:regular r:id="rId29"/>
      <p:bold r:id="rId30"/>
    </p:embeddedFont>
    <p:embeddedFont>
      <p:font typeface="Share Tech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3"/>
    <a:srgbClr val="363434"/>
    <a:srgbClr val="00CFCC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49" dt="2021-05-13T04:25:45.970"/>
    <p1510:client id="{0688216E-B23A-9CD4-CF0F-50BF0EBA3B44}" v="1" dt="2021-05-13T04:08:57.489"/>
    <p1510:client id="{4D940D57-1A44-B3F8-F538-72EC09147497}" v="907" dt="2021-05-12T22:14:59.889"/>
    <p1510:client id="{535DF463-45F8-34D6-F220-9DF39A6D106E}" v="2" dt="2021-05-12T22:17:15.172"/>
    <p1510:client id="{6AC87BF3-7203-4C40-BEE7-6C71B4DDAA1F}" v="95" dt="2021-05-13T21:43:27.223"/>
    <p1510:client id="{8509BF4D-BF0B-41B3-B32C-C718546B7C83}" v="315" dt="2021-05-12T22:14:49.540"/>
  </p1510:revLst>
</p1510:revInfo>
</file>

<file path=ppt/tableStyles.xml><?xml version="1.0" encoding="utf-8"?>
<a:tblStyleLst xmlns:a="http://schemas.openxmlformats.org/drawingml/2006/main" def="{584170AB-8C33-4681-9247-955532AEBBB7}">
  <a:tblStyle styleId="{584170AB-8C33-4681-9247-955532AEBB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7656" y="-4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20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7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5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6" r:id="rId14"/>
    <p:sldLayoutId id="2147483667" r:id="rId15"/>
    <p:sldLayoutId id="21474836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945504" y="2804488"/>
            <a:ext cx="505399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i="1" dirty="0">
                <a:effectLst/>
                <a:latin typeface="Share Tech"/>
              </a:rPr>
              <a:t>Avani </a:t>
            </a:r>
            <a:r>
              <a:rPr lang="en-US" i="1" dirty="0">
                <a:latin typeface="Share Tech"/>
              </a:rPr>
              <a:t>Patel</a:t>
            </a:r>
            <a:r>
              <a:rPr lang="en-US" i="1" dirty="0">
                <a:effectLst/>
                <a:latin typeface="Share Tech"/>
              </a:rPr>
              <a:t>, </a:t>
            </a:r>
            <a:r>
              <a:rPr lang="en-US" i="1" dirty="0" err="1">
                <a:effectLst/>
                <a:latin typeface="Share Tech"/>
              </a:rPr>
              <a:t>Issak</a:t>
            </a:r>
            <a:r>
              <a:rPr lang="en-US" i="1" dirty="0">
                <a:effectLst/>
                <a:latin typeface="Share Tech"/>
              </a:rPr>
              <a:t> Hernandez,</a:t>
            </a:r>
            <a:r>
              <a:rPr lang="en-US" i="1" dirty="0">
                <a:latin typeface="Share Tech"/>
              </a:rPr>
              <a:t> </a:t>
            </a:r>
            <a:endParaRPr lang="en-US" i="1" dirty="0">
              <a:effectLst/>
              <a:latin typeface="Share Tech" panose="020B0604020202020204" charset="0"/>
            </a:endParaRPr>
          </a:p>
          <a:p>
            <a:r>
              <a:rPr lang="en-US" i="1" dirty="0">
                <a:effectLst/>
                <a:latin typeface="Share Tech"/>
              </a:rPr>
              <a:t>Reid E. </a:t>
            </a:r>
            <a:r>
              <a:rPr lang="en-US" i="1" dirty="0" err="1">
                <a:effectLst/>
                <a:latin typeface="Share Tech"/>
              </a:rPr>
              <a:t>Yaworski</a:t>
            </a:r>
            <a:r>
              <a:rPr lang="en-US" i="1" dirty="0">
                <a:effectLst/>
                <a:latin typeface="Share Tech"/>
              </a:rPr>
              <a:t>, and </a:t>
            </a:r>
            <a:r>
              <a:rPr lang="en-US" i="1" dirty="0" err="1">
                <a:effectLst/>
                <a:latin typeface="Share Tech"/>
              </a:rPr>
              <a:t>Chensheng</a:t>
            </a:r>
            <a:r>
              <a:rPr lang="en-US" i="1" dirty="0">
                <a:effectLst/>
                <a:latin typeface="Share Tech"/>
              </a:rPr>
              <a:t> Ma</a:t>
            </a: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r>
              <a:rPr lang="en" dirty="0">
                <a:solidFill>
                  <a:schemeClr val="accent2"/>
                </a:solidFill>
              </a:rPr>
              <a:t>IST 687</a:t>
            </a:r>
            <a:r>
              <a:rPr lang="en" dirty="0"/>
              <a:t> Group Project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FA6339-6AD3-4ABA-9984-369B021B3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6"/>
    </mc:Choice>
    <mc:Fallback>
      <p:transition spd="slow" advTm="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8DE63-2144-4676-9B28-DE7FFC61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679175"/>
            <a:ext cx="5540900" cy="2090100"/>
          </a:xfrm>
        </p:spPr>
        <p:txBody>
          <a:bodyPr/>
          <a:lstStyle/>
          <a:p>
            <a:r>
              <a:rPr lang="en" dirty="0"/>
              <a:t>Which factors are affecting revenue the most?</a:t>
            </a:r>
          </a:p>
          <a:p>
            <a:r>
              <a:rPr lang="en" dirty="0"/>
              <a:t>Why do visitors cancel?</a:t>
            </a:r>
          </a:p>
          <a:p>
            <a:r>
              <a:rPr lang="en" dirty="0"/>
              <a:t>Why does ADR fluctuate?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037CE-900C-4FEF-9D84-E2207A80A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710125"/>
            <a:ext cx="2686500" cy="577800"/>
          </a:xfrm>
        </p:spPr>
        <p:txBody>
          <a:bodyPr/>
          <a:lstStyle/>
          <a:p>
            <a:r>
              <a:rPr lang="en-US"/>
              <a:t>Diagnostic Analytics 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F9068E-1EEF-4B4A-8D47-0AAD53C50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7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1"/>
    </mc:Choice>
    <mc:Fallback>
      <p:transition spd="slow" advTm="1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C61FA2-CFA4-43B0-B036-C33186E03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875" y="570425"/>
            <a:ext cx="2686500" cy="577800"/>
          </a:xfrm>
        </p:spPr>
        <p:txBody>
          <a:bodyPr/>
          <a:lstStyle/>
          <a:p>
            <a:r>
              <a:rPr lang="en-US"/>
              <a:t>Association Rules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24A6071-6F6D-4A1E-BEA1-0520A969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70024" y="1526255"/>
            <a:ext cx="2851031" cy="2208203"/>
          </a:xfrm>
          <a:prstGeom prst="rect">
            <a:avLst/>
          </a:prstGeom>
        </p:spPr>
      </p:pic>
      <p:pic>
        <p:nvPicPr>
          <p:cNvPr id="6" name="Graphic 6" descr="Arrow Right with solid fill">
            <a:extLst>
              <a:ext uri="{FF2B5EF4-FFF2-40B4-BE49-F238E27FC236}">
                <a16:creationId xmlns:a16="http://schemas.microsoft.com/office/drawing/2014/main" id="{E6449220-6913-4BF9-8F7C-B771BD737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9351" y="1962090"/>
            <a:ext cx="819150" cy="819150"/>
          </a:xfrm>
          <a:prstGeom prst="rect">
            <a:avLst/>
          </a:prstGeom>
        </p:spPr>
      </p:pic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C70864DE-DA76-42AC-A9C9-2A27CE6C8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212256" y="1946873"/>
            <a:ext cx="819150" cy="819150"/>
          </a:xfrm>
          <a:prstGeom prst="rect">
            <a:avLst/>
          </a:prstGeom>
        </p:spPr>
      </p:pic>
      <p:pic>
        <p:nvPicPr>
          <p:cNvPr id="8" name="Graphic 6" descr="Arrow Right with solid fill">
            <a:extLst>
              <a:ext uri="{FF2B5EF4-FFF2-40B4-BE49-F238E27FC236}">
                <a16:creationId xmlns:a16="http://schemas.microsoft.com/office/drawing/2014/main" id="{89AC1ADB-B654-4E7B-9600-C918407B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1267" y="2429473"/>
            <a:ext cx="838200" cy="831850"/>
          </a:xfrm>
          <a:prstGeom prst="rect">
            <a:avLst/>
          </a:prstGeom>
        </p:spPr>
      </p:pic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FD88C0B8-B1C1-45E0-88B3-E3D896988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205905" y="2433905"/>
            <a:ext cx="831850" cy="838200"/>
          </a:xfrm>
          <a:prstGeom prst="rect">
            <a:avLst/>
          </a:prstGeom>
        </p:spPr>
      </p:pic>
      <p:pic>
        <p:nvPicPr>
          <p:cNvPr id="10" name="Graphic 6" descr="Arrow Right with solid fill">
            <a:extLst>
              <a:ext uri="{FF2B5EF4-FFF2-40B4-BE49-F238E27FC236}">
                <a16:creationId xmlns:a16="http://schemas.microsoft.com/office/drawing/2014/main" id="{D1572061-4DC6-4675-971D-765429B2E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752" y="2926092"/>
            <a:ext cx="781050" cy="78105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0BCDA653-C215-41F1-8B36-6CAE75444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233223" y="2932441"/>
            <a:ext cx="781050" cy="781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EF1001-5689-435E-B4D2-5FCD1CA32116}"/>
              </a:ext>
            </a:extLst>
          </p:cNvPr>
          <p:cNvSpPr txBox="1"/>
          <p:nvPr/>
        </p:nvSpPr>
        <p:spPr>
          <a:xfrm>
            <a:off x="4201543" y="22053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rgbClr val="00CFCC"/>
                </a:solidFill>
              </a:rPr>
              <a:t>Cancellation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CC147-258B-4677-B166-A5AE693E9507}"/>
              </a:ext>
            </a:extLst>
          </p:cNvPr>
          <p:cNvSpPr txBox="1"/>
          <p:nvPr/>
        </p:nvSpPr>
        <p:spPr>
          <a:xfrm>
            <a:off x="4202802" y="268479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rgbClr val="00CFCC"/>
                </a:solidFill>
              </a:rPr>
              <a:t>Cancellation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93C8D-B8E6-46CD-A68E-2386F31C36DF}"/>
              </a:ext>
            </a:extLst>
          </p:cNvPr>
          <p:cNvSpPr txBox="1"/>
          <p:nvPr/>
        </p:nvSpPr>
        <p:spPr>
          <a:xfrm>
            <a:off x="4270675" y="31578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CFCC"/>
                </a:solidFill>
              </a:rPr>
              <a:t>Cancellation</a:t>
            </a:r>
            <a:r>
              <a:rPr lang="en-US">
                <a:solidFill>
                  <a:srgbClr val="00CFCC"/>
                </a:solidFill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F75CA-AF15-4991-8A93-9005C8A8008B}"/>
              </a:ext>
            </a:extLst>
          </p:cNvPr>
          <p:cNvSpPr txBox="1"/>
          <p:nvPr/>
        </p:nvSpPr>
        <p:spPr>
          <a:xfrm>
            <a:off x="683583" y="3161042"/>
            <a:ext cx="1314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FFFF"/>
                </a:solidFill>
              </a:rPr>
              <a:t>Season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545A9-62E7-427B-8C4C-28691CDF5A82}"/>
              </a:ext>
            </a:extLst>
          </p:cNvPr>
          <p:cNvSpPr txBox="1"/>
          <p:nvPr/>
        </p:nvSpPr>
        <p:spPr>
          <a:xfrm>
            <a:off x="510037" y="2649867"/>
            <a:ext cx="1772729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FFFF"/>
                </a:solidFill>
              </a:rPr>
              <a:t>Market Segment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7FC9A-BA8E-4223-9E2A-A5EC760FC521}"/>
              </a:ext>
            </a:extLst>
          </p:cNvPr>
          <p:cNvSpPr txBox="1"/>
          <p:nvPr/>
        </p:nvSpPr>
        <p:spPr>
          <a:xfrm>
            <a:off x="555146" y="2212975"/>
            <a:ext cx="1880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FFFF"/>
                </a:solidFill>
              </a:rPr>
              <a:t>Customer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949A3-2297-4570-A4D2-CA3651B69A04}"/>
              </a:ext>
            </a:extLst>
          </p:cNvPr>
          <p:cNvSpPr txBox="1"/>
          <p:nvPr/>
        </p:nvSpPr>
        <p:spPr>
          <a:xfrm>
            <a:off x="685979" y="1791359"/>
            <a:ext cx="12446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solidFill>
                  <a:srgbClr val="FF9973"/>
                </a:solidFill>
              </a:rPr>
              <a:t>Antecedent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8C66E-959C-4000-87D8-00E488BCD76B}"/>
              </a:ext>
            </a:extLst>
          </p:cNvPr>
          <p:cNvSpPr txBox="1"/>
          <p:nvPr/>
        </p:nvSpPr>
        <p:spPr>
          <a:xfrm>
            <a:off x="4112102" y="1709528"/>
            <a:ext cx="12446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solidFill>
                  <a:srgbClr val="FF9973"/>
                </a:solidFill>
              </a:rPr>
              <a:t>Consequent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0B200B-AC4E-414B-9C55-02DB20E1E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33"/>
    </mc:Choice>
    <mc:Fallback>
      <p:transition spd="slow" advTm="47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319057" y="463194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Which factors are the most significant? </a:t>
            </a:r>
            <a:br>
              <a:rPr lang="en"/>
            </a:br>
            <a:r>
              <a:rPr lang="en"/>
              <a:t>(Linear Models)</a:t>
            </a:r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1397900" y="1669880"/>
            <a:ext cx="31388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Average Daily Revenue</a:t>
            </a:r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642861" y="2336705"/>
            <a:ext cx="3008688" cy="2471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City(54%) : </a:t>
            </a:r>
            <a:endParaRPr lang="en-US"/>
          </a:p>
          <a:p>
            <a:pPr marL="0" indent="0"/>
            <a:r>
              <a:rPr lang="en"/>
              <a:t>Season, Market Segment, AssignedRoomType, Meal, Agent, Length of Stay.</a:t>
            </a:r>
          </a:p>
          <a:p>
            <a:pPr marL="0" indent="0"/>
            <a:endParaRPr lang="en"/>
          </a:p>
          <a:p>
            <a:pPr marL="0" indent="0"/>
            <a:r>
              <a:rPr lang="en"/>
              <a:t>Resort(66%): AssignedRoomType, Season, MarketSegment, Meal</a:t>
            </a:r>
          </a:p>
          <a:p>
            <a:pPr marL="0" indent="0"/>
            <a:endParaRPr lang="en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5519190" y="1616563"/>
            <a:ext cx="27439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Cancellations</a:t>
            </a: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218571" y="2374205"/>
            <a:ext cx="3843956" cy="1819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/>
              <a:t>City(37%) : </a:t>
            </a:r>
            <a:endParaRPr lang="en-US"/>
          </a:p>
          <a:p>
            <a:pPr marL="0" indent="0" algn="l"/>
            <a:r>
              <a:rPr lang="en"/>
              <a:t>LeadTime, Season, MarketSegment, Country, CustomerType, Agent</a:t>
            </a:r>
            <a:endParaRPr lang="en-US"/>
          </a:p>
          <a:p>
            <a:pPr marL="0" indent="0" algn="l"/>
            <a:endParaRPr lang="en"/>
          </a:p>
          <a:p>
            <a:pPr marL="0" indent="0" algn="l"/>
            <a:r>
              <a:rPr lang="en"/>
              <a:t>Resort(29%):  </a:t>
            </a:r>
          </a:p>
          <a:p>
            <a:pPr marL="0" indent="0" algn="l"/>
            <a:r>
              <a:rPr lang="en"/>
              <a:t>LeadTime, Season, MarketSegment, Country, CustomerType, Agent</a:t>
            </a:r>
          </a:p>
        </p:txBody>
      </p:sp>
      <p:sp>
        <p:nvSpPr>
          <p:cNvPr id="594" name="Google Shape;594;p29"/>
          <p:cNvSpPr/>
          <p:nvPr/>
        </p:nvSpPr>
        <p:spPr>
          <a:xfrm>
            <a:off x="416832" y="3971309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788836" y="4082194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4" descr="Close with solid fill">
            <a:extLst>
              <a:ext uri="{FF2B5EF4-FFF2-40B4-BE49-F238E27FC236}">
                <a16:creationId xmlns:a16="http://schemas.microsoft.com/office/drawing/2014/main" id="{F7BF7CB3-2D51-425F-AAEF-3A5E8A536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2253" y="1575399"/>
            <a:ext cx="741872" cy="752655"/>
          </a:xfrm>
          <a:prstGeom prst="rect">
            <a:avLst/>
          </a:prstGeom>
        </p:spPr>
      </p:pic>
      <p:pic>
        <p:nvPicPr>
          <p:cNvPr id="2" name="Graphic 4" descr="Money with solid fill">
            <a:extLst>
              <a:ext uri="{FF2B5EF4-FFF2-40B4-BE49-F238E27FC236}">
                <a16:creationId xmlns:a16="http://schemas.microsoft.com/office/drawing/2014/main" id="{335F652E-5970-434A-89F4-22E2FD356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225" y="1413654"/>
            <a:ext cx="914400" cy="914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FD792A-43A8-43BA-B67E-452594E36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0"/>
    </mc:Choice>
    <mc:Fallback>
      <p:transition spd="slow" advTm="5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8798-BB2C-446B-8BC3-F96507B8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9863" y="510875"/>
            <a:ext cx="4781000" cy="830950"/>
          </a:xfrm>
        </p:spPr>
        <p:txBody>
          <a:bodyPr/>
          <a:lstStyle/>
          <a:p>
            <a:r>
              <a:rPr lang="en-US" sz="3600"/>
              <a:t>Predictive</a:t>
            </a:r>
            <a:br>
              <a:rPr lang="en-US" sz="3600"/>
            </a:br>
            <a:r>
              <a:rPr lang="en-US" sz="3600"/>
              <a:t> Analytics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C4F1E8-9368-4D0F-902C-6B3A68F898C0}"/>
              </a:ext>
            </a:extLst>
          </p:cNvPr>
          <p:cNvSpPr txBox="1">
            <a:spLocks/>
          </p:cNvSpPr>
          <p:nvPr/>
        </p:nvSpPr>
        <p:spPr>
          <a:xfrm>
            <a:off x="777575" y="1939525"/>
            <a:ext cx="55409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00050" indent="-285750" algn="l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What happens next?</a:t>
            </a:r>
            <a:endParaRPr lang="en-US">
              <a:solidFill>
                <a:schemeClr val="bg1"/>
              </a:solidFill>
            </a:endParaRPr>
          </a:p>
          <a:p>
            <a:pPr marL="400050" indent="-285750" algn="l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Machine Learning Models</a:t>
            </a:r>
          </a:p>
          <a:p>
            <a:pPr marL="857250" lvl="1" indent="-285750">
              <a:buFont typeface="Courier New"/>
              <a:buChar char="o"/>
            </a:pPr>
            <a:r>
              <a:rPr lang="en">
                <a:solidFill>
                  <a:schemeClr val="bg1"/>
                </a:solidFill>
              </a:rPr>
              <a:t>SVM</a:t>
            </a:r>
          </a:p>
          <a:p>
            <a:endParaRPr lang="en"/>
          </a:p>
        </p:txBody>
      </p:sp>
      <p:pic>
        <p:nvPicPr>
          <p:cNvPr id="5" name="Picture 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B4331580-D231-44FF-841B-BA50089EE1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5684" y="0"/>
            <a:ext cx="3798316" cy="51434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2A3592-88D3-4B94-BC1D-7AD2A7465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2"/>
    </mc:Choice>
    <mc:Fallback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0B48CB92-9999-4AC9-9D55-AA8279852F10}"/>
              </a:ext>
            </a:extLst>
          </p:cNvPr>
          <p:cNvSpPr/>
          <p:nvPr/>
        </p:nvSpPr>
        <p:spPr>
          <a:xfrm>
            <a:off x="345595" y="1181280"/>
            <a:ext cx="905772" cy="873423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A0707F10-F6E4-47C7-86F1-5D55B1AFDF57}"/>
              </a:ext>
            </a:extLst>
          </p:cNvPr>
          <p:cNvSpPr/>
          <p:nvPr/>
        </p:nvSpPr>
        <p:spPr>
          <a:xfrm>
            <a:off x="313247" y="3186922"/>
            <a:ext cx="905772" cy="873423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31B3B639-C253-42BE-9BD7-C7B5E6508F84}"/>
              </a:ext>
            </a:extLst>
          </p:cNvPr>
          <p:cNvSpPr/>
          <p:nvPr/>
        </p:nvSpPr>
        <p:spPr>
          <a:xfrm>
            <a:off x="4507841" y="3186922"/>
            <a:ext cx="905772" cy="873423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59A93C1-6495-4AF8-9ED7-48590763E268}"/>
              </a:ext>
            </a:extLst>
          </p:cNvPr>
          <p:cNvSpPr/>
          <p:nvPr/>
        </p:nvSpPr>
        <p:spPr>
          <a:xfrm>
            <a:off x="4464709" y="1224413"/>
            <a:ext cx="905772" cy="873423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55008" y="45053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SVM model </a:t>
            </a:r>
            <a:endParaRPr lang="en-US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784980" y="1049704"/>
            <a:ext cx="187051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tx2">
                    <a:lumMod val="90000"/>
                  </a:schemeClr>
                </a:solidFill>
              </a:rPr>
              <a:t>Numeric Variables</a:t>
            </a:r>
            <a:endParaRPr lang="en-US" sz="180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91215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accent3"/>
                </a:solidFill>
              </a:rPr>
              <a:t>Target groups</a:t>
            </a:r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5587411" y="3492996"/>
            <a:ext cx="2258705" cy="46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Base on 78% accuracy of model to develop service quality for different visitor types</a:t>
            </a:r>
            <a:endParaRPr lang="en-US" sz="120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Strategize  based on prediction of cancellation</a:t>
            </a:r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50890" y="196254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/>
              <a:t>Base on the result of SVM model to predict customer's cancellation status</a:t>
            </a:r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5588848" y="1616767"/>
            <a:ext cx="2344969" cy="504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/>
              <a:t>ADR, Lead Time, Booking Changes, and times of special request. </a:t>
            </a:r>
            <a:endParaRPr lang="en-US"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475984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Single visitor, Couples, and Family groups</a:t>
            </a:r>
            <a:endParaRPr lang="en-US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774197" y="290820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Development </a:t>
            </a:r>
          </a:p>
        </p:txBody>
      </p:sp>
      <p:pic>
        <p:nvPicPr>
          <p:cNvPr id="3" name="Graphic 3" descr="Brainstorm outline">
            <a:extLst>
              <a:ext uri="{FF2B5EF4-FFF2-40B4-BE49-F238E27FC236}">
                <a16:creationId xmlns:a16="http://schemas.microsoft.com/office/drawing/2014/main" id="{C9306BA2-B13E-4398-AAC7-AA7FB5A2C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88" y="1359738"/>
            <a:ext cx="601693" cy="601693"/>
          </a:xfrm>
          <a:prstGeom prst="rect">
            <a:avLst/>
          </a:prstGeom>
        </p:spPr>
      </p:pic>
      <p:pic>
        <p:nvPicPr>
          <p:cNvPr id="4" name="Graphic 4" descr="Calculator outline">
            <a:extLst>
              <a:ext uri="{FF2B5EF4-FFF2-40B4-BE49-F238E27FC236}">
                <a16:creationId xmlns:a16="http://schemas.microsoft.com/office/drawing/2014/main" id="{67E56C28-A70B-408E-9FAB-561B360E4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8470" y="1316607"/>
            <a:ext cx="677174" cy="677174"/>
          </a:xfrm>
          <a:prstGeom prst="rect">
            <a:avLst/>
          </a:prstGeom>
        </p:spPr>
      </p:pic>
      <p:pic>
        <p:nvPicPr>
          <p:cNvPr id="5" name="Graphic 5" descr="Group of people with solid fill">
            <a:extLst>
              <a:ext uri="{FF2B5EF4-FFF2-40B4-BE49-F238E27FC236}">
                <a16:creationId xmlns:a16="http://schemas.microsoft.com/office/drawing/2014/main" id="{64039546-930F-4255-9E77-9724F7E02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442" y="3289899"/>
            <a:ext cx="666391" cy="666391"/>
          </a:xfrm>
          <a:prstGeom prst="rect">
            <a:avLst/>
          </a:prstGeom>
        </p:spPr>
      </p:pic>
      <p:pic>
        <p:nvPicPr>
          <p:cNvPr id="6" name="Graphic 6" descr="Pie chart with solid fill">
            <a:extLst>
              <a:ext uri="{FF2B5EF4-FFF2-40B4-BE49-F238E27FC236}">
                <a16:creationId xmlns:a16="http://schemas.microsoft.com/office/drawing/2014/main" id="{DEA22DC0-30EB-46B0-B638-BBF90639C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6299" y="3354596"/>
            <a:ext cx="558561" cy="55856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EFD10A0-543E-4C94-999A-332D914D2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62"/>
    </mc:Choice>
    <mc:Fallback>
      <p:transition spd="slow" advTm="3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8798-BB2C-446B-8BC3-F96507B8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82" y="297712"/>
            <a:ext cx="4088774" cy="1214235"/>
          </a:xfrm>
        </p:spPr>
        <p:txBody>
          <a:bodyPr/>
          <a:lstStyle/>
          <a:p>
            <a:pPr algn="l"/>
            <a:r>
              <a:rPr lang="en-US" sz="3600" dirty="0"/>
              <a:t>Prescriptive</a:t>
            </a:r>
            <a:br>
              <a:rPr lang="en-US" sz="3600" dirty="0"/>
            </a:br>
            <a:r>
              <a:rPr lang="en-US" sz="3600" dirty="0"/>
              <a:t> Analytics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2F5C12-821A-489F-94F7-3AFDA9A01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868" y="2047350"/>
            <a:ext cx="3101400" cy="1048800"/>
          </a:xfrm>
        </p:spPr>
        <p:txBody>
          <a:bodyPr/>
          <a:lstStyle/>
          <a:p>
            <a:pPr marL="400050" indent="-285750" algn="l"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How to solve it?</a:t>
            </a:r>
          </a:p>
          <a:p>
            <a:pPr marL="857250" lvl="1" indent="-285750">
              <a:buFont typeface="Courier New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857250" lvl="1" indent="-285750"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Maximizing the Revenue </a:t>
            </a:r>
          </a:p>
          <a:p>
            <a:pPr marL="857250" lvl="1" indent="-285750"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Minimizing the Cost</a:t>
            </a:r>
          </a:p>
          <a:p>
            <a:pPr marL="857250" lvl="1" indent="-285750"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Minimizing the Losses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CF17561-B98D-4840-855A-F8E8625B13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734" y="1922829"/>
            <a:ext cx="3148244" cy="18521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20DF3-7CCF-49D0-82D7-CAC54DD5F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5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1"/>
    </mc:Choice>
    <mc:Fallback>
      <p:transition spd="slow" advTm="1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OUR SUGGESTIONS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7051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2">
                    <a:lumMod val="90000"/>
                  </a:schemeClr>
                </a:solidFill>
              </a:rPr>
              <a:t>Package discounts</a:t>
            </a:r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accent3"/>
                </a:solidFill>
              </a:rPr>
              <a:t>Global marketing</a:t>
            </a:r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90019" y="3208085"/>
            <a:ext cx="1881300" cy="100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By overbooking, we can anticipate cancellations and prevent unnecessary loss in ADR</a:t>
            </a:r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Dynamic pricing based on seasons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50890" y="196254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By creating dynamic pricing, we can account for cyclic changes in seasonality </a:t>
            </a:r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Package discounts help us to advertise deals and incentivize returning customers </a:t>
            </a:r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047490" y="3419805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/>
              <a:t>With global marketing we can speak to our international customers and increase visitor travel from new countries</a:t>
            </a:r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4645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Overbook</a:t>
            </a:r>
          </a:p>
        </p:txBody>
      </p:sp>
      <p:sp>
        <p:nvSpPr>
          <p:cNvPr id="609" name="Google Shape;609;p30"/>
          <p:cNvSpPr/>
          <p:nvPr/>
        </p:nvSpPr>
        <p:spPr>
          <a:xfrm>
            <a:off x="3510825" y="1512230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00042" y="2942196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501447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20058" y="2942196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cxnSpLocks/>
          </p:cNvCxnSpPr>
          <p:nvPr/>
        </p:nvCxnSpPr>
        <p:spPr>
          <a:xfrm>
            <a:off x="4234725" y="1863397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cxnSpLocks/>
          </p:cNvCxnSpPr>
          <p:nvPr/>
        </p:nvCxnSpPr>
        <p:spPr>
          <a:xfrm rot="5400000">
            <a:off x="4143486" y="1814457"/>
            <a:ext cx="857028" cy="1398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23942" y="3304146"/>
            <a:ext cx="69611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29580" y="3029367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026339"/>
            <a:ext cx="484361" cy="484405"/>
            <a:chOff x="4890434" y="4287388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8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1676628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617825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611;p30">
            <a:extLst>
              <a:ext uri="{FF2B5EF4-FFF2-40B4-BE49-F238E27FC236}">
                <a16:creationId xmlns:a16="http://schemas.microsoft.com/office/drawing/2014/main" id="{B98705D6-C191-458B-AD9D-4B005C029A9A}"/>
              </a:ext>
            </a:extLst>
          </p:cNvPr>
          <p:cNvSpPr/>
          <p:nvPr/>
        </p:nvSpPr>
        <p:spPr>
          <a:xfrm>
            <a:off x="3507483" y="428346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Google Shape;614;p30">
            <a:extLst>
              <a:ext uri="{FF2B5EF4-FFF2-40B4-BE49-F238E27FC236}">
                <a16:creationId xmlns:a16="http://schemas.microsoft.com/office/drawing/2014/main" id="{89450029-51B1-4E04-AD3F-FD630B01A9A1}"/>
              </a:ext>
            </a:extLst>
          </p:cNvPr>
          <p:cNvCxnSpPr>
            <a:cxnSpLocks/>
          </p:cNvCxnSpPr>
          <p:nvPr/>
        </p:nvCxnSpPr>
        <p:spPr>
          <a:xfrm rot="5400000">
            <a:off x="4240558" y="3237940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phic 2" descr="Teacher with solid fill">
            <a:extLst>
              <a:ext uri="{FF2B5EF4-FFF2-40B4-BE49-F238E27FC236}">
                <a16:creationId xmlns:a16="http://schemas.microsoft.com/office/drawing/2014/main" id="{7174A822-9577-40B8-AD27-33AFB6C57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4866" y="4335852"/>
            <a:ext cx="612476" cy="62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86529-46D2-4720-A743-76166D91DB66}"/>
              </a:ext>
            </a:extLst>
          </p:cNvPr>
          <p:cNvSpPr txBox="1"/>
          <p:nvPr/>
        </p:nvSpPr>
        <p:spPr>
          <a:xfrm>
            <a:off x="4718889" y="40188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A7BF"/>
                </a:solidFill>
                <a:latin typeface="Share Tech"/>
              </a:rPr>
              <a:t>Staff Training</a:t>
            </a:r>
          </a:p>
        </p:txBody>
      </p:sp>
      <p:sp>
        <p:nvSpPr>
          <p:cNvPr id="4" name="Google Shape;603;p30">
            <a:extLst>
              <a:ext uri="{FF2B5EF4-FFF2-40B4-BE49-F238E27FC236}">
                <a16:creationId xmlns:a16="http://schemas.microsoft.com/office/drawing/2014/main" id="{401B74FB-DD2A-4680-BAAB-EA0CCC2E5A95}"/>
              </a:ext>
            </a:extLst>
          </p:cNvPr>
          <p:cNvSpPr txBox="1">
            <a:spLocks/>
          </p:cNvSpPr>
          <p:nvPr/>
        </p:nvSpPr>
        <p:spPr>
          <a:xfrm>
            <a:off x="4540619" y="428087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sz="1100"/>
              <a:t>Training staff is a strong way of assuring visitor satisfaction and decreasing cancellations 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8D7D23-251A-49D7-9D99-6FE2C0DF1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95"/>
    </mc:Choice>
    <mc:Fallback>
      <p:transition spd="slow" advTm="11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3949459-15FD-4329-BAF6-9F76E48DAC6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2208150" y="1993950"/>
            <a:ext cx="4727700" cy="577800"/>
          </a:xfrm>
        </p:spPr>
        <p:txBody>
          <a:bodyPr/>
          <a:lstStyle/>
          <a:p>
            <a:pPr algn="ctr"/>
            <a:r>
              <a:rPr lang="en-US" dirty="0"/>
              <a:t>Thank you !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143382A-04A7-49D2-93E4-3E295674E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7"/>
    </mc:Choice>
    <mc:Fallback>
      <p:transition spd="slow" advTm="37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621876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indent="-304800">
              <a:lnSpc>
                <a:spcPct val="150000"/>
              </a:lnSpc>
              <a:buSzPts val="1200"/>
              <a:buFont typeface="Maven Pro"/>
              <a:buAutoNum type="arabicPeriod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Project background and overview </a:t>
            </a:r>
          </a:p>
          <a:p>
            <a:pPr indent="-304800">
              <a:lnSpc>
                <a:spcPct val="150000"/>
              </a:lnSpc>
              <a:buSzPts val="1200"/>
              <a:buFont typeface="Maven Pro"/>
              <a:buAutoNum type="arabicPeriod"/>
            </a:pPr>
            <a:r>
              <a:rPr lang="en-US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Descriptive Analytics </a:t>
            </a: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Understanding the problem 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What happened?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Descriptive statistics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Data clean up 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  <a:sym typeface="Maven Pro Regular"/>
            </a:endParaRPr>
          </a:p>
          <a:p>
            <a:pPr indent="-304800">
              <a:buSzPts val="1200"/>
              <a:buFont typeface="Maven Pro"/>
              <a:buAutoNum type="arabicPeriod"/>
            </a:pPr>
            <a:r>
              <a:rPr lang="en-US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Diagnostic Analytics </a:t>
            </a: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Why did it happen?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What correlations with ADR can we find?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SzPts val="1200"/>
              <a:buNone/>
            </a:pPr>
            <a:endParaRPr lang="en-US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  <a:sym typeface="Maven Pro Regular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Predictive Analytics</a:t>
            </a: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05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What will happen next?</a:t>
            </a:r>
            <a:endParaRPr lang="en-US" sz="105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05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Supervised Machine Learning </a:t>
            </a:r>
            <a:r>
              <a:rPr lang="en-US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 </a:t>
            </a: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  <a:sym typeface="Maven Pro Regular"/>
            </a:endParaRPr>
          </a:p>
          <a:p>
            <a:pPr indent="-304800">
              <a:buSzPts val="1200"/>
              <a:buFont typeface="Maven Pro"/>
              <a:buAutoNum type="arabicPeriod"/>
            </a:pPr>
            <a:r>
              <a:rPr lang="en-US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Prescriptive Analytics </a:t>
            </a:r>
            <a:endParaRPr lang="en-US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Actionable insight 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100" i="1" dirty="0">
                <a:solidFill>
                  <a:schemeClr val="bg1"/>
                </a:solidFill>
                <a:uFill>
                  <a:noFill/>
                </a:uFill>
                <a:latin typeface="Share Tech" panose="020B0604020202020204" charset="0"/>
                <a:ea typeface="Maven Pro Regular"/>
                <a:cs typeface="Maven Pro Regular"/>
                <a:sym typeface="Maven Pro Regular"/>
              </a:rPr>
              <a:t>What can be done?</a:t>
            </a:r>
            <a:endParaRPr lang="en-US" sz="1100" i="1" dirty="0">
              <a:solidFill>
                <a:schemeClr val="bg1"/>
              </a:solidFill>
              <a:uFill>
                <a:noFill/>
              </a:uFill>
              <a:latin typeface="Share Tech" panose="020B0604020202020204" charset="0"/>
              <a:ea typeface="Maven Pro Regular"/>
              <a:cs typeface="Maven Pro Regular"/>
            </a:endParaRP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SzPts val="1200"/>
              <a:buNone/>
            </a:pPr>
            <a:endParaRPr lang="en-US" sz="1100" i="1" dirty="0">
              <a:solidFill>
                <a:schemeClr val="bg1"/>
              </a:solidFill>
              <a:latin typeface="Share Tech" panose="020B0604020202020204" charset="0"/>
              <a:ea typeface="Maven Pro Regular"/>
              <a:cs typeface="Maven Pro Regular"/>
              <a:sym typeface="Maven Pro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Project Agenda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BFF3E1-9444-4479-A6C9-98952F6A9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11"/>
    </mc:Choice>
    <mc:Fallback>
      <p:transition spd="slow" advTm="6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83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Suggestions for maximizing the Revenues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050053" y="3949491"/>
            <a:ext cx="1744817" cy="777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Factors that cause revenue (ADR) to go down</a:t>
            </a:r>
            <a:endParaRPr lang="en-US" dirty="0"/>
          </a:p>
          <a:p>
            <a:pPr marL="0" indent="0"/>
            <a:endParaRPr lang="en"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 Overview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64775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4B8AE6D-4D1D-4036-8F3A-84C0CAD0C2B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52241" y="3918580"/>
            <a:ext cx="2428200" cy="572400"/>
          </a:xfrm>
        </p:spPr>
        <p:txBody>
          <a:bodyPr/>
          <a:lstStyle/>
          <a:p>
            <a:pPr marL="0" indent="0"/>
            <a:r>
              <a:rPr lang="en" sz="1100" dirty="0">
                <a:solidFill>
                  <a:schemeClr val="bg1"/>
                </a:solidFill>
              </a:rPr>
              <a:t>Finding the pattern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/>
            <a:r>
              <a:rPr lang="en" sz="1100" dirty="0">
                <a:solidFill>
                  <a:schemeClr val="bg1"/>
                </a:solidFill>
              </a:rPr>
              <a:t>Defining the co-relations 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/>
            <a:r>
              <a:rPr lang="en" sz="1100" dirty="0">
                <a:solidFill>
                  <a:schemeClr val="bg1"/>
                </a:solidFill>
              </a:rPr>
              <a:t>Diving in further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/>
            <a:r>
              <a:rPr lang="en" sz="1100" dirty="0">
                <a:solidFill>
                  <a:schemeClr val="bg1"/>
                </a:solidFill>
              </a:rPr>
              <a:t>Drawing the conclusions and testing the model 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E8086C-79E6-4288-81EA-09EB4AFAC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4"/>
    </mc:Choice>
    <mc:Fallback>
      <p:transition spd="slow" advTm="18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8"/>
          <p:cNvSpPr txBox="1">
            <a:spLocks noGrp="1"/>
          </p:cNvSpPr>
          <p:nvPr>
            <p:ph type="ctrTitle" idx="4294967295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/>
              <a:t>Market Research</a:t>
            </a:r>
          </a:p>
        </p:txBody>
      </p: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53570" y="1285079"/>
            <a:ext cx="1881300" cy="687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" sz="1400"/>
              <a:t>Consumer demographics</a:t>
            </a:r>
          </a:p>
        </p:txBody>
      </p: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72039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/>
              <a:t>Model Prediction</a:t>
            </a:r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63510" y="381154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200" dirty="0"/>
              <a:t>Using a part of data separated to test the model we got</a:t>
            </a:r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264720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 dirty="0"/>
              <a:t>Linear Model / Associations</a:t>
            </a:r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865475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200" dirty="0"/>
              <a:t>Use of association rules method to derive relations among the factors</a:t>
            </a:r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4683963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/>
              <a:t>SVM Model </a:t>
            </a:r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37301" y="1328222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" sz="1200"/>
              <a:t>Using statistics to find out the model accuracies</a:t>
            </a: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 dirty="0">
                <a:solidFill>
                  <a:schemeClr val="accent2"/>
                </a:solidFill>
              </a:rPr>
              <a:t>Finding the pattern</a:t>
            </a: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34974"/>
            <a:ext cx="1243268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>
                <a:solidFill>
                  <a:schemeClr val="accent1"/>
                </a:solidFill>
              </a:rPr>
              <a:t>Defining  the co-relations </a:t>
            </a: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 dirty="0">
                <a:solidFill>
                  <a:schemeClr val="accent3"/>
                </a:solidFill>
              </a:rPr>
              <a:t>Diving in further</a:t>
            </a: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chemeClr val="accent4"/>
                </a:solidFill>
              </a:rPr>
              <a:t>Drawing the conclusions and testing the model 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9E5ECD-8971-4432-B037-31C43ED37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5"/>
    </mc:Choice>
    <mc:Fallback>
      <p:transition spd="slow" advTm="2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552170" y="2094203"/>
            <a:ext cx="3197533" cy="7127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City Hotel: -5,41,545</a:t>
            </a:r>
            <a:br>
              <a:rPr lang="en" sz="2400" dirty="0">
                <a:solidFill>
                  <a:srgbClr val="FF0000"/>
                </a:solidFill>
              </a:rPr>
            </a:br>
            <a:r>
              <a:rPr lang="en" sz="2400" dirty="0">
                <a:solidFill>
                  <a:srgbClr val="FF0000"/>
                </a:solidFill>
              </a:rPr>
              <a:t>Resort  Hotel: -15,81,079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1235" name="Google Shape;1235;p43"/>
          <p:cNvSpPr txBox="1">
            <a:spLocks noGrp="1"/>
          </p:cNvSpPr>
          <p:nvPr>
            <p:ph type="body" idx="1"/>
          </p:nvPr>
        </p:nvSpPr>
        <p:spPr>
          <a:xfrm>
            <a:off x="772320" y="1256657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Annual Revenue Loss</a:t>
            </a:r>
          </a:p>
        </p:txBody>
      </p:sp>
      <p:pic>
        <p:nvPicPr>
          <p:cNvPr id="2" name="Picture 2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5BBA7D08-1122-43DC-971E-312F95AC2F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031" y="3224561"/>
            <a:ext cx="2387361" cy="1834798"/>
          </a:xfrm>
          <a:prstGeom prst="rect">
            <a:avLst/>
          </a:prstGeom>
        </p:spPr>
      </p:pic>
      <p:sp>
        <p:nvSpPr>
          <p:cNvPr id="4" name="Google Shape;1234;p43">
            <a:extLst>
              <a:ext uri="{FF2B5EF4-FFF2-40B4-BE49-F238E27FC236}">
                <a16:creationId xmlns:a16="http://schemas.microsoft.com/office/drawing/2014/main" id="{C0093276-F3A7-4A67-AF39-A18A4B636FD8}"/>
              </a:ext>
            </a:extLst>
          </p:cNvPr>
          <p:cNvSpPr txBox="1">
            <a:spLocks/>
          </p:cNvSpPr>
          <p:nvPr/>
        </p:nvSpPr>
        <p:spPr>
          <a:xfrm>
            <a:off x="5201089" y="2095641"/>
            <a:ext cx="3229882" cy="76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80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2400" dirty="0">
                <a:solidFill>
                  <a:schemeClr val="accent5">
                    <a:lumMod val="75000"/>
                  </a:schemeClr>
                </a:solidFill>
              </a:rPr>
              <a:t>City Hotel: 12,09,264</a:t>
            </a:r>
            <a:br>
              <a:rPr lang="en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" sz="2400" dirty="0">
                <a:solidFill>
                  <a:schemeClr val="accent5">
                    <a:lumMod val="75000"/>
                  </a:schemeClr>
                </a:solidFill>
              </a:rPr>
              <a:t>Resort  Hotel: 22,30,343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D1BC680-FE87-4F16-80DD-7B45B67A6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790" y="3224561"/>
            <a:ext cx="2435572" cy="1772741"/>
          </a:xfrm>
          <a:prstGeom prst="rect">
            <a:avLst/>
          </a:prstGeom>
        </p:spPr>
      </p:pic>
      <p:sp>
        <p:nvSpPr>
          <p:cNvPr id="7" name="Google Shape;1235;p43">
            <a:extLst>
              <a:ext uri="{FF2B5EF4-FFF2-40B4-BE49-F238E27FC236}">
                <a16:creationId xmlns:a16="http://schemas.microsoft.com/office/drawing/2014/main" id="{F9FE6FBA-5AC5-40A3-ADBA-549DF03AF8B8}"/>
              </a:ext>
            </a:extLst>
          </p:cNvPr>
          <p:cNvSpPr txBox="1">
            <a:spLocks/>
          </p:cNvSpPr>
          <p:nvPr/>
        </p:nvSpPr>
        <p:spPr>
          <a:xfrm>
            <a:off x="5375462" y="1256657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" dirty="0"/>
              <a:t>Annual Revenue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67647-4D2A-4094-AAEC-E3F2712E7328}"/>
              </a:ext>
            </a:extLst>
          </p:cNvPr>
          <p:cNvSpPr txBox="1"/>
          <p:nvPr/>
        </p:nvSpPr>
        <p:spPr>
          <a:xfrm>
            <a:off x="623259" y="423773"/>
            <a:ext cx="40587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the Problem?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F36DE-F196-4B56-9409-E316A514D5F8}"/>
              </a:ext>
            </a:extLst>
          </p:cNvPr>
          <p:cNvCxnSpPr/>
          <p:nvPr/>
        </p:nvCxnSpPr>
        <p:spPr>
          <a:xfrm flipH="1">
            <a:off x="4516467" y="1437916"/>
            <a:ext cx="10783" cy="37093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722FD67-59EA-4EA7-AFF3-23AD8FB02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9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12"/>
    </mc:Choice>
    <mc:Fallback>
      <p:transition spd="slow" advTm="3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4763563" cy="1885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What data do we have ?</a:t>
            </a:r>
          </a:p>
          <a:p>
            <a:pPr marL="285750" indent="-285750"/>
            <a:r>
              <a:rPr lang="en" dirty="0"/>
              <a:t>Who are our typical visitors?</a:t>
            </a:r>
            <a:endParaRPr lang="en-US" dirty="0"/>
          </a:p>
          <a:p>
            <a:pPr marL="285750" indent="-285750"/>
            <a:r>
              <a:rPr lang="en" dirty="0"/>
              <a:t>Is there a pattern we see? </a:t>
            </a:r>
          </a:p>
          <a:p>
            <a:pPr marL="285750" indent="-285750"/>
            <a:endParaRPr lang="en" dirty="0"/>
          </a:p>
          <a:p>
            <a:pPr marL="285750" indent="-285750"/>
            <a:endParaRPr lang="en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523643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Descriptive Analytics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E07F514-32C4-4FFA-990B-74F7D70AB2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6130" y="-4755"/>
            <a:ext cx="3157869" cy="51482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857DFA-E810-429B-8634-8154FF8A4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3"/>
    </mc:Choice>
    <mc:Fallback>
      <p:transition spd="slow" advTm="1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11570" y="273541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TYPICAL VISITOR </a:t>
            </a:r>
            <a:endParaRPr lang="en-US" dirty="0"/>
          </a:p>
        </p:txBody>
      </p:sp>
      <p:grpSp>
        <p:nvGrpSpPr>
          <p:cNvPr id="1052" name="Google Shape;1052;p35"/>
          <p:cNvGrpSpPr/>
          <p:nvPr/>
        </p:nvGrpSpPr>
        <p:grpSpPr>
          <a:xfrm>
            <a:off x="4995523" y="1038985"/>
            <a:ext cx="711902" cy="1560810"/>
            <a:chOff x="3343310" y="4475555"/>
            <a:chExt cx="127717" cy="316753"/>
          </a:xfrm>
        </p:grpSpPr>
        <p:sp>
          <p:nvSpPr>
            <p:cNvPr id="1053" name="Google Shape;1053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5"/>
          <p:cNvSpPr txBox="1"/>
          <p:nvPr/>
        </p:nvSpPr>
        <p:spPr>
          <a:xfrm>
            <a:off x="694524" y="992740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City</a:t>
            </a:r>
          </a:p>
        </p:txBody>
      </p:sp>
      <p:sp>
        <p:nvSpPr>
          <p:cNvPr id="1056" name="Google Shape;1056;p35"/>
          <p:cNvSpPr txBox="1"/>
          <p:nvPr/>
        </p:nvSpPr>
        <p:spPr>
          <a:xfrm>
            <a:off x="6135494" y="1327285"/>
            <a:ext cx="2561742" cy="11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Visitor type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Couples</a:t>
            </a:r>
          </a:p>
          <a:p>
            <a:r>
              <a:rPr lang="en-US" sz="1100" b="1" dirty="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Country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Portugal (PRT)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Season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Summer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Market Segment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Online TA </a:t>
            </a:r>
          </a:p>
          <a:p>
            <a:r>
              <a:rPr lang="en-US" sz="1100" b="1" dirty="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Customer Type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Transient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5913274" y="1038985"/>
            <a:ext cx="184200" cy="1560809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8" name="Google Shape;1058;p35"/>
          <p:cNvCxnSpPr>
            <a:cxnSpLocks/>
          </p:cNvCxnSpPr>
          <p:nvPr/>
        </p:nvCxnSpPr>
        <p:spPr>
          <a:xfrm>
            <a:off x="6005374" y="2352045"/>
            <a:ext cx="1888336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" name="Google Shape;1052;p35">
            <a:extLst>
              <a:ext uri="{FF2B5EF4-FFF2-40B4-BE49-F238E27FC236}">
                <a16:creationId xmlns:a16="http://schemas.microsoft.com/office/drawing/2014/main" id="{042B084B-9EB9-48DC-8D01-110294837439}"/>
              </a:ext>
            </a:extLst>
          </p:cNvPr>
          <p:cNvGrpSpPr/>
          <p:nvPr/>
        </p:nvGrpSpPr>
        <p:grpSpPr>
          <a:xfrm>
            <a:off x="3320616" y="1097016"/>
            <a:ext cx="711902" cy="1449873"/>
            <a:chOff x="3343310" y="4475555"/>
            <a:chExt cx="127717" cy="316753"/>
          </a:xfrm>
          <a:solidFill>
            <a:srgbClr val="FF9973"/>
          </a:solidFill>
        </p:grpSpPr>
        <p:sp>
          <p:nvSpPr>
            <p:cNvPr id="68" name="Google Shape;1053;p35">
              <a:extLst>
                <a:ext uri="{FF2B5EF4-FFF2-40B4-BE49-F238E27FC236}">
                  <a16:creationId xmlns:a16="http://schemas.microsoft.com/office/drawing/2014/main" id="{54551FD0-BCD2-443A-98C3-4333125B6EB5}"/>
                </a:ext>
              </a:extLst>
            </p:cNvPr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4;p35">
              <a:extLst>
                <a:ext uri="{FF2B5EF4-FFF2-40B4-BE49-F238E27FC236}">
                  <a16:creationId xmlns:a16="http://schemas.microsoft.com/office/drawing/2014/main" id="{A9E840C5-CBD5-432D-A96C-1A1947DBC0CF}"/>
                </a:ext>
              </a:extLst>
            </p:cNvPr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057;p35">
            <a:extLst>
              <a:ext uri="{FF2B5EF4-FFF2-40B4-BE49-F238E27FC236}">
                <a16:creationId xmlns:a16="http://schemas.microsoft.com/office/drawing/2014/main" id="{2775BDA7-AD43-4A53-A530-52CECA678C50}"/>
              </a:ext>
            </a:extLst>
          </p:cNvPr>
          <p:cNvSpPr/>
          <p:nvPr/>
        </p:nvSpPr>
        <p:spPr>
          <a:xfrm flipH="1">
            <a:off x="2720109" y="1012029"/>
            <a:ext cx="184200" cy="1560809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055;p35">
            <a:extLst>
              <a:ext uri="{FF2B5EF4-FFF2-40B4-BE49-F238E27FC236}">
                <a16:creationId xmlns:a16="http://schemas.microsoft.com/office/drawing/2014/main" id="{05EDA4AE-B8B8-4313-926E-67283FF4A8ED}"/>
              </a:ext>
            </a:extLst>
          </p:cNvPr>
          <p:cNvSpPr txBox="1"/>
          <p:nvPr/>
        </p:nvSpPr>
        <p:spPr>
          <a:xfrm>
            <a:off x="6131150" y="901716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Resort</a:t>
            </a:r>
          </a:p>
        </p:txBody>
      </p:sp>
      <p:cxnSp>
        <p:nvCxnSpPr>
          <p:cNvPr id="74" name="Google Shape;1058;p35">
            <a:extLst>
              <a:ext uri="{FF2B5EF4-FFF2-40B4-BE49-F238E27FC236}">
                <a16:creationId xmlns:a16="http://schemas.microsoft.com/office/drawing/2014/main" id="{09298F0E-CEB5-4BB9-9FF9-E02545E84ED2}"/>
              </a:ext>
            </a:extLst>
          </p:cNvPr>
          <p:cNvCxnSpPr>
            <a:cxnSpLocks/>
          </p:cNvCxnSpPr>
          <p:nvPr/>
        </p:nvCxnSpPr>
        <p:spPr>
          <a:xfrm flipV="1">
            <a:off x="837609" y="2344943"/>
            <a:ext cx="1882500" cy="7102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056;p35">
            <a:extLst>
              <a:ext uri="{FF2B5EF4-FFF2-40B4-BE49-F238E27FC236}">
                <a16:creationId xmlns:a16="http://schemas.microsoft.com/office/drawing/2014/main" id="{3488BB61-A717-4261-80B3-A146113EE56F}"/>
              </a:ext>
            </a:extLst>
          </p:cNvPr>
          <p:cNvSpPr txBox="1"/>
          <p:nvPr/>
        </p:nvSpPr>
        <p:spPr>
          <a:xfrm>
            <a:off x="313678" y="1283539"/>
            <a:ext cx="2561742" cy="11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9973"/>
                </a:solidFill>
                <a:latin typeface="Maven Pro"/>
                <a:ea typeface="Maven Pro"/>
                <a:cs typeface="Maven Pro"/>
                <a:sym typeface="Maven Pro"/>
              </a:rPr>
              <a:t>Visitor type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Family</a:t>
            </a:r>
          </a:p>
          <a:p>
            <a:r>
              <a:rPr lang="en-US" sz="1100" b="1" dirty="0">
                <a:solidFill>
                  <a:srgbClr val="FF9973"/>
                </a:solidFill>
                <a:latin typeface="Maven Pro"/>
                <a:ea typeface="Maven Pro"/>
                <a:cs typeface="Maven Pro"/>
                <a:sym typeface="Maven Pro"/>
              </a:rPr>
              <a:t>Country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Portugal (PRT)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9973"/>
                </a:solidFill>
                <a:latin typeface="Maven Pro"/>
                <a:ea typeface="Maven Pro"/>
                <a:cs typeface="Maven Pro"/>
                <a:sym typeface="Maven Pro"/>
              </a:rPr>
              <a:t>Season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Summer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9973"/>
                </a:solidFill>
                <a:latin typeface="Maven Pro"/>
                <a:ea typeface="Maven Pro"/>
                <a:cs typeface="Maven Pro"/>
                <a:sym typeface="Maven Pro"/>
              </a:rPr>
              <a:t>Market Segment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Online TA </a:t>
            </a:r>
          </a:p>
          <a:p>
            <a:r>
              <a:rPr lang="en-US" sz="1100" b="1" dirty="0">
                <a:solidFill>
                  <a:srgbClr val="FF9973"/>
                </a:solidFill>
                <a:latin typeface="Maven Pro"/>
                <a:ea typeface="Maven Pro"/>
                <a:cs typeface="Maven Pro"/>
                <a:sym typeface="Maven Pro"/>
              </a:rPr>
              <a:t>Customer Type</a:t>
            </a:r>
            <a:r>
              <a:rPr lang="en-US" sz="11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Transient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53135686-A3ED-4E75-8AD6-2765BBCA9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9" y="2787439"/>
            <a:ext cx="3170659" cy="2356063"/>
          </a:xfrm>
          <a:prstGeom prst="rect">
            <a:avLst/>
          </a:prstGeom>
        </p:spPr>
      </p:pic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86CDAD6-EF19-4885-9248-6FA3854EA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441" y="2787439"/>
            <a:ext cx="3145559" cy="235606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7201C4-3F0B-4805-8891-F1048B73A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92"/>
    </mc:Choice>
    <mc:Fallback>
      <p:transition spd="slow" advTm="63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r>
              <a:rPr lang="en"/>
              <a:t>Seasonal Market</a:t>
            </a:r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1308906" y="4270446"/>
            <a:ext cx="2094215" cy="547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400" dirty="0"/>
              <a:t>City vs Resort</a:t>
            </a:r>
          </a:p>
        </p:txBody>
      </p:sp>
      <p:pic>
        <p:nvPicPr>
          <p:cNvPr id="3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5B49180-2789-4D02-A39A-30070C396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04" y="1159061"/>
            <a:ext cx="4468483" cy="31113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D38EBB-0EB6-4C14-A2AE-723CB11F0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0"/>
    </mc:Choice>
    <mc:Fallback>
      <p:transition spd="slow" advTm="2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446297" y="5195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2442016" cy="48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</a:rPr>
              <a:t>Popularity globally</a:t>
            </a:r>
          </a:p>
        </p:txBody>
      </p:sp>
      <p:sp>
        <p:nvSpPr>
          <p:cNvPr id="2" name="Google Shape;692;p32">
            <a:extLst>
              <a:ext uri="{FF2B5EF4-FFF2-40B4-BE49-F238E27FC236}">
                <a16:creationId xmlns:a16="http://schemas.microsoft.com/office/drawing/2014/main" id="{D81868F2-AAD2-444C-957B-74F76FCC3EB3}"/>
              </a:ext>
            </a:extLst>
          </p:cNvPr>
          <p:cNvSpPr/>
          <p:nvPr/>
        </p:nvSpPr>
        <p:spPr>
          <a:xfrm rot="5400000">
            <a:off x="2834567" y="3163542"/>
            <a:ext cx="3597206" cy="93543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5F470412-341C-47E0-93C5-FA5496BFF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382" y="1641341"/>
            <a:ext cx="4139425" cy="2956732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46DE1EF7-2018-427B-A47E-7B6323DC8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32" y="1641340"/>
            <a:ext cx="4139427" cy="295673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FAAB26A-4533-4C73-A5AB-B704DB585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8"/>
    </mc:Choice>
    <mc:Fallback>
      <p:transition spd="slow" advTm="29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3C483457FB824DAE72C85EA81F9659" ma:contentTypeVersion="4" ma:contentTypeDescription="Create a new document." ma:contentTypeScope="" ma:versionID="617fcbe2c6812b99523eacec2deb02ff">
  <xsd:schema xmlns:xsd="http://www.w3.org/2001/XMLSchema" xmlns:xs="http://www.w3.org/2001/XMLSchema" xmlns:p="http://schemas.microsoft.com/office/2006/metadata/properties" xmlns:ns2="cb3bf5a8-6e28-4000-9f25-97c0cc8d62ca" targetNamespace="http://schemas.microsoft.com/office/2006/metadata/properties" ma:root="true" ma:fieldsID="08cd2c2aa3ec20bd48829a679f2688fc" ns2:_="">
    <xsd:import namespace="cb3bf5a8-6e28-4000-9f25-97c0cc8d62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bf5a8-6e28-4000-9f25-97c0cc8d6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078B44-243D-405B-A189-4A9D9D6914D3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cb3bf5a8-6e28-4000-9f25-97c0cc8d62c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B527746-7DD5-4BFE-8E1F-2FE6ACCBA5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3AF7F5-A79B-4128-9B9E-682EFC85F86A}">
  <ds:schemaRefs>
    <ds:schemaRef ds:uri="cb3bf5a8-6e28-4000-9f25-97c0cc8d62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On-screen Show (16:9)</PresentationFormat>
  <Paragraphs>136</Paragraphs>
  <Slides>17</Slides>
  <Notes>14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Fira Sans Condensed Medium</vt:lpstr>
      <vt:lpstr>Share Tech</vt:lpstr>
      <vt:lpstr>Arial</vt:lpstr>
      <vt:lpstr>Courier New</vt:lpstr>
      <vt:lpstr>Nunito Light</vt:lpstr>
      <vt:lpstr>Fira Sans Extra Condensed Medium</vt:lpstr>
      <vt:lpstr>Advent Pro SemiBold</vt:lpstr>
      <vt:lpstr>Maven Pro</vt:lpstr>
      <vt:lpstr>Livvic Light</vt:lpstr>
      <vt:lpstr>Data Science Consulting by Slidesgo</vt:lpstr>
      <vt:lpstr>DATA SCIENCE IST 687 Group Project</vt:lpstr>
      <vt:lpstr>Project Agenda</vt:lpstr>
      <vt:lpstr>TARGET</vt:lpstr>
      <vt:lpstr>OUR PROCESS</vt:lpstr>
      <vt:lpstr>City Hotel: -5,41,545 Resort  Hotel: -15,81,079</vt:lpstr>
      <vt:lpstr>Descriptive Analytics</vt:lpstr>
      <vt:lpstr>TYPICAL VISITOR </vt:lpstr>
      <vt:lpstr> Seasonal Market</vt:lpstr>
      <vt:lpstr>ANALYSIS</vt:lpstr>
      <vt:lpstr>Diagnostic Analytics </vt:lpstr>
      <vt:lpstr>Association Rules</vt:lpstr>
      <vt:lpstr>Which factors are the most significant?  (Linear Models)</vt:lpstr>
      <vt:lpstr>01</vt:lpstr>
      <vt:lpstr>SVM model </vt:lpstr>
      <vt:lpstr>01</vt:lpstr>
      <vt:lpstr>OUR SUGGESTIONS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IST 659 Group Project</dc:title>
  <dc:creator>reyaw</dc:creator>
  <cp:lastModifiedBy>Reid Elliot Yaworski</cp:lastModifiedBy>
  <cp:revision>44</cp:revision>
  <dcterms:modified xsi:type="dcterms:W3CDTF">2021-05-13T21:53:27Z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0x0101006D3C483457FB824DAE72C85EA81F9659</vt:lpwstr>
  </property>
</Properties>
</file>